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8" r:id="rId11"/>
    <p:sldId id="274" r:id="rId12"/>
    <p:sldId id="275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9" autoAdjust="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132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7 Imagen" descr="2784104897_054121d4d5_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981822" cy="3981822"/>
          </a:xfrm>
          <a:prstGeom prst="rect">
            <a:avLst/>
          </a:prstGeom>
        </p:spPr>
      </p:pic>
      <p:pic>
        <p:nvPicPr>
          <p:cNvPr id="9" name="图片 1" descr="未标题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2000" y="1484784"/>
            <a:ext cx="5400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uario\Mis documentos\132\Diapositiva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8680-6E2D-451C-8385-484B930B8E17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20B3-53D9-432E-BB6C-510EB706E0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lenkiy-Prints.-Antuan-S.E`kzyupe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0"/>
            <a:ext cx="8629656" cy="150017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ЗОРЯНА МАНДРІВКА МАЛЕНЬКОГО ПРИНЦА. </a:t>
            </a:r>
            <a:br>
              <a:rPr lang="uk-UA" sz="32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uk-UA" sz="32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ПЛАНЕТА  ЗЕМЛЯ.</a:t>
            </a:r>
            <a:r>
              <a:rPr lang="uk-UA" sz="32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32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uk-UA" sz="32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ІНТЕГРОВАНИЙ УРОК</a:t>
            </a:r>
            <a:endParaRPr lang="es-ES" sz="3200" b="1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71448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2D050"/>
                </a:solidFill>
              </a:rPr>
              <a:t>ГЕОГРАФІЯ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171448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2D050"/>
                </a:solidFill>
              </a:rPr>
              <a:t>СВІТОВА ЛІТЕРАТУРА</a:t>
            </a:r>
            <a:endParaRPr lang="ru-RU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929191" cy="428625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8) Як бог богів величніший з усіх.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Супутників у нього ціла свита.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Планету знають цю усі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З поважним іменем…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ЮПІТЕР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rcury-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143248"/>
            <a:ext cx="5072066" cy="371475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9) Там нема води й повітря, 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Тож не вітру там не бурі,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А до Сонця він найближче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Звуть планету цю…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МЕРКУРІЙ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lar_system_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6072206"/>
            <a:ext cx="535785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ПЛАНЕТИ СОНЯЧНОЇ СИСТЕМИ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СОНЦЕ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4285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МЕРКУРІЙ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71435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ВЕНЕРА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164305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ЗЕМЛЯ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271462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МАРС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42" y="407194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ЮПІТЕР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САТУРН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535782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НЕПТУН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35782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УРАН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ae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286124"/>
            <a:ext cx="5643570" cy="357187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10) Суцільних ліній я не маю,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Між планетами гуляю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Навколо Сонця держу путь,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Мене всі поясом зовуть…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ПОЯС АСТЕРОЇДІВ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</a:rPr>
              <a:t>СИНКВЕЙН </a:t>
            </a:r>
            <a:r>
              <a:rPr lang="uk-UA" b="1" dirty="0" smtClean="0">
                <a:solidFill>
                  <a:srgbClr val="002060"/>
                </a:solidFill>
              </a:rPr>
              <a:t>«</a:t>
            </a:r>
            <a:r>
              <a:rPr lang="uk-UA" b="1" dirty="0" smtClean="0">
                <a:solidFill>
                  <a:srgbClr val="002060"/>
                </a:solidFill>
                <a:latin typeface="+mn-lt"/>
              </a:rPr>
              <a:t>ЗЕМЛЯ</a:t>
            </a:r>
            <a:r>
              <a:rPr lang="uk-UA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3857652" cy="507209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uk-UA" sz="2200" b="1" dirty="0" smtClean="0">
                <a:solidFill>
                  <a:srgbClr val="FFFF00"/>
                </a:solidFill>
              </a:rPr>
              <a:t>Іменник, який треба осмислити.</a:t>
            </a:r>
          </a:p>
          <a:p>
            <a:pPr marL="514350" indent="-514350">
              <a:buAutoNum type="arabicPeriod"/>
            </a:pPr>
            <a:r>
              <a:rPr lang="uk-UA" sz="2200" b="1" dirty="0" smtClean="0">
                <a:solidFill>
                  <a:srgbClr val="FFFF00"/>
                </a:solidFill>
              </a:rPr>
              <a:t>Два прикметники, які визначають цей іменник та описують ваше уявлення про нього.</a:t>
            </a:r>
          </a:p>
          <a:p>
            <a:pPr marL="514350" indent="-514350">
              <a:buAutoNum type="arabicPeriod"/>
            </a:pPr>
            <a:r>
              <a:rPr lang="uk-UA" sz="2200" b="1" dirty="0" smtClean="0">
                <a:solidFill>
                  <a:srgbClr val="FFFF00"/>
                </a:solidFill>
              </a:rPr>
              <a:t>Три дієслова: дії, які робить іменник.</a:t>
            </a:r>
          </a:p>
          <a:p>
            <a:pPr marL="514350" indent="-514350">
              <a:buAutoNum type="arabicPeriod"/>
            </a:pPr>
            <a:r>
              <a:rPr lang="uk-UA" sz="2200" b="1" dirty="0" smtClean="0">
                <a:solidFill>
                  <a:srgbClr val="FFFF00"/>
                </a:solidFill>
              </a:rPr>
              <a:t>Фраза із чотирьох слів, яка передає ваше ставлення до іменника.</a:t>
            </a:r>
          </a:p>
          <a:p>
            <a:pPr marL="514350" indent="-514350">
              <a:buAutoNum type="arabicPeriod"/>
            </a:pPr>
            <a:r>
              <a:rPr lang="uk-UA" sz="2200" b="1" dirty="0" smtClean="0">
                <a:solidFill>
                  <a:srgbClr val="FFFF00"/>
                </a:solidFill>
              </a:rPr>
              <a:t>Синонім іменника чи ваші асоціації з цим словом.</a:t>
            </a:r>
            <a:endParaRPr lang="ru-RU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ar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3276572" cy="2357454"/>
          </a:xfrm>
          <a:prstGeom prst="rect">
            <a:avLst/>
          </a:prstGeom>
        </p:spPr>
      </p:pic>
      <p:pic>
        <p:nvPicPr>
          <p:cNvPr id="8" name="Рисунок 7" descr="0004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929198"/>
            <a:ext cx="4714876" cy="1928802"/>
          </a:xfrm>
          <a:prstGeom prst="rect">
            <a:avLst/>
          </a:prstGeom>
        </p:spPr>
      </p:pic>
      <p:pic>
        <p:nvPicPr>
          <p:cNvPr id="9" name="Рисунок 8" descr="Куинджи_-_Березовая_роща_1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928802"/>
            <a:ext cx="3000364" cy="3286124"/>
          </a:xfrm>
          <a:prstGeom prst="rect">
            <a:avLst/>
          </a:prstGeom>
        </p:spPr>
      </p:pic>
      <p:pic>
        <p:nvPicPr>
          <p:cNvPr id="10" name="Рисунок 9" descr="default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4786322"/>
            <a:ext cx="3571868" cy="2071678"/>
          </a:xfrm>
          <a:prstGeom prst="rect">
            <a:avLst/>
          </a:prstGeom>
        </p:spPr>
      </p:pic>
      <p:pic>
        <p:nvPicPr>
          <p:cNvPr id="11" name="Рисунок 10" descr="104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643306" cy="2571744"/>
          </a:xfrm>
          <a:prstGeom prst="rect">
            <a:avLst/>
          </a:prstGeom>
        </p:spPr>
      </p:pic>
      <p:pic>
        <p:nvPicPr>
          <p:cNvPr id="12" name="Рисунок 11" descr="3836096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0"/>
            <a:ext cx="4095752" cy="2143116"/>
          </a:xfrm>
          <a:prstGeom prst="rect">
            <a:avLst/>
          </a:prstGeom>
        </p:spPr>
      </p:pic>
      <p:pic>
        <p:nvPicPr>
          <p:cNvPr id="13" name="Рисунок 12" descr="Джунгли-Амазония-Южная-Амери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643446"/>
            <a:ext cx="2476485" cy="2214554"/>
          </a:xfrm>
          <a:prstGeom prst="rect">
            <a:avLst/>
          </a:prstGeom>
        </p:spPr>
      </p:pic>
      <p:pic>
        <p:nvPicPr>
          <p:cNvPr id="14" name="Рисунок 13" descr="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0"/>
            <a:ext cx="2714612" cy="19287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857256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ДЕНЬ ЗЕМЛІ (</a:t>
            </a:r>
            <a:r>
              <a:rPr lang="en-US" b="1" dirty="0" smtClean="0">
                <a:solidFill>
                  <a:srgbClr val="002060"/>
                </a:solidFill>
              </a:rPr>
              <a:t>EARTH DAY)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92783968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4071942"/>
            <a:ext cx="4044328" cy="2575157"/>
          </a:xfrm>
        </p:spPr>
      </p:pic>
      <p:pic>
        <p:nvPicPr>
          <p:cNvPr id="5" name="Содержимое 4" descr="9278393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428736"/>
            <a:ext cx="4038600" cy="2288540"/>
          </a:xfrm>
        </p:spPr>
      </p:pic>
      <p:sp>
        <p:nvSpPr>
          <p:cNvPr id="7" name="TextBox 6"/>
          <p:cNvSpPr txBox="1"/>
          <p:nvPr/>
        </p:nvSpPr>
        <p:spPr>
          <a:xfrm>
            <a:off x="928662" y="1714488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Відзначається </a:t>
            </a:r>
          </a:p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з 1971 року </a:t>
            </a:r>
          </a:p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в багатьох країнах світу </a:t>
            </a:r>
          </a:p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20-21 березня </a:t>
            </a:r>
          </a:p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в день весняного рівнодення</a:t>
            </a:r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00010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92D050"/>
                </a:solidFill>
              </a:rPr>
              <a:t>ЕМБЛЕМА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371475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92D050"/>
                </a:solidFill>
              </a:rPr>
              <a:t>ПРАПОР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8358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 smtClean="0">
                <a:solidFill>
                  <a:srgbClr val="002060"/>
                </a:solidFill>
              </a:rPr>
              <a:t>ГЕОГРАФІЧНА ОБОЛОНКА – НАЙБІЛЬШИЙ ПРИРОДНИЙ КОМПЛЕКС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857496"/>
            <a:ext cx="3071802" cy="4000504"/>
          </a:xfrm>
          <a:prstGeom prst="rect">
            <a:avLst/>
          </a:prstGeom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3225394" cy="3143248"/>
          </a:xfrm>
          <a:prstGeom prst="rect">
            <a:avLst/>
          </a:prstGeom>
        </p:spPr>
      </p:pic>
      <p:pic>
        <p:nvPicPr>
          <p:cNvPr id="7" name="Рисунок 6" descr="1342452512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0"/>
            <a:ext cx="4143403" cy="2143116"/>
          </a:xfrm>
          <a:prstGeom prst="rect">
            <a:avLst/>
          </a:prstGeom>
        </p:spPr>
      </p:pic>
      <p:pic>
        <p:nvPicPr>
          <p:cNvPr id="8" name="Рисунок 7" descr="7059327fe3_1431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0174"/>
            <a:ext cx="3200352" cy="2214578"/>
          </a:xfrm>
          <a:prstGeom prst="rect">
            <a:avLst/>
          </a:prstGeom>
        </p:spPr>
      </p:pic>
      <p:pic>
        <p:nvPicPr>
          <p:cNvPr id="9" name="Рисунок 8" descr="fish2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0"/>
            <a:ext cx="3357554" cy="2857496"/>
          </a:xfrm>
          <a:prstGeom prst="rect">
            <a:avLst/>
          </a:prstGeom>
        </p:spPr>
      </p:pic>
      <p:pic>
        <p:nvPicPr>
          <p:cNvPr id="10" name="Рисунок 9" descr="a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4857760"/>
            <a:ext cx="3048000" cy="200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9f274906d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85926"/>
            <a:ext cx="6096000" cy="3438525"/>
          </a:xfrm>
          <a:prstGeom prst="rect">
            <a:avLst/>
          </a:prstGeom>
        </p:spPr>
      </p:pic>
      <p:pic>
        <p:nvPicPr>
          <p:cNvPr id="3" name="Рисунок 2" descr="0812b89665ba8bdb5b12620f06e4998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36137" cy="2643182"/>
          </a:xfrm>
          <a:prstGeom prst="rect">
            <a:avLst/>
          </a:prstGeom>
        </p:spPr>
      </p:pic>
      <p:pic>
        <p:nvPicPr>
          <p:cNvPr id="4" name="Рисунок 3" descr="94071519-nekotorye-zhivotnye-krasnoj-knig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3181"/>
            <a:ext cx="2928926" cy="4214819"/>
          </a:xfrm>
          <a:prstGeom prst="rect">
            <a:avLst/>
          </a:prstGeom>
        </p:spPr>
      </p:pic>
      <p:pic>
        <p:nvPicPr>
          <p:cNvPr id="5" name="Рисунок 4" descr="1296623280_amur_ti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"/>
            <a:ext cx="5715000" cy="2071677"/>
          </a:xfrm>
          <a:prstGeom prst="rect">
            <a:avLst/>
          </a:prstGeom>
        </p:spPr>
      </p:pic>
      <p:pic>
        <p:nvPicPr>
          <p:cNvPr id="6" name="Рисунок 5" descr="galanth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857364"/>
            <a:ext cx="2357422" cy="3214697"/>
          </a:xfrm>
          <a:prstGeom prst="rect">
            <a:avLst/>
          </a:prstGeom>
        </p:spPr>
      </p:pic>
      <p:pic>
        <p:nvPicPr>
          <p:cNvPr id="7" name="Рисунок 6" descr="belug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57760"/>
            <a:ext cx="6096000" cy="2000240"/>
          </a:xfrm>
          <a:prstGeom prst="rect">
            <a:avLst/>
          </a:prstGeom>
        </p:spPr>
      </p:pic>
      <p:pic>
        <p:nvPicPr>
          <p:cNvPr id="8" name="Рисунок 7" descr="ui-50c805f5073028.7325603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34" y="4627084"/>
            <a:ext cx="3357566" cy="2230916"/>
          </a:xfrm>
          <a:prstGeom prst="rect">
            <a:avLst/>
          </a:prstGeom>
        </p:spPr>
      </p:pic>
      <p:pic>
        <p:nvPicPr>
          <p:cNvPr id="9" name="Рисунок 8" descr="default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802" y="0"/>
            <a:ext cx="2501067" cy="20700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ywNvF.jpg"/>
          <p:cNvPicPr>
            <a:picLocks noChangeAspect="1"/>
          </p:cNvPicPr>
          <p:nvPr/>
        </p:nvPicPr>
        <p:blipFill>
          <a:blip r:embed="rId2">
            <a:lum bright="-44000" contrast="-47000"/>
          </a:blip>
          <a:stretch>
            <a:fillRect/>
          </a:stretch>
        </p:blipFill>
        <p:spPr>
          <a:xfrm>
            <a:off x="0" y="2285992"/>
            <a:ext cx="5214942" cy="457200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071546"/>
            <a:ext cx="7786742" cy="557216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Епіграф: </a:t>
            </a:r>
          </a:p>
          <a:p>
            <a:pPr marL="514350" indent="-514350" algn="r">
              <a:buNone/>
            </a:pPr>
            <a:r>
              <a:rPr lang="uk-UA" sz="3600" b="1" dirty="0" smtClean="0">
                <a:solidFill>
                  <a:srgbClr val="92D050"/>
                </a:solidFill>
              </a:rPr>
              <a:t>«Ні, не марно я жив, — я боровся, шукав ідеалу».</a:t>
            </a:r>
          </a:p>
          <a:p>
            <a:pPr marL="514350" indent="-514350" algn="r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Микола Вороний</a:t>
            </a:r>
          </a:p>
          <a:p>
            <a:pPr marL="514350" indent="-514350">
              <a:buNone/>
            </a:pPr>
            <a:r>
              <a:rPr lang="uk-UA" sz="2800" b="1" dirty="0" smtClean="0">
                <a:solidFill>
                  <a:srgbClr val="FFC000"/>
                </a:solidFill>
              </a:rPr>
              <a:t>              Девіз уроку: </a:t>
            </a:r>
          </a:p>
          <a:p>
            <a:pPr marL="514350" indent="-514350" algn="r">
              <a:buNone/>
            </a:pPr>
            <a:r>
              <a:rPr lang="uk-UA" sz="3600" b="1" dirty="0" smtClean="0">
                <a:solidFill>
                  <a:srgbClr val="FFC000"/>
                </a:solidFill>
              </a:rPr>
              <a:t>Коли ми осмислимо свою роль на Землі, хай саму скромну і непомітну, тоді ми будемо щасливі.</a:t>
            </a:r>
            <a:endParaRPr lang="ru-RU" sz="3600" b="1" dirty="0" smtClean="0">
              <a:solidFill>
                <a:srgbClr val="FFC000"/>
              </a:solidFill>
            </a:endParaRPr>
          </a:p>
          <a:p>
            <a:pPr marL="514350" indent="-514350" algn="r">
              <a:buNone/>
            </a:pPr>
            <a:endParaRPr lang="uk-UA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 algn="r">
              <a:buNone/>
            </a:pPr>
            <a:endParaRPr lang="es-E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ПАМ</a:t>
            </a:r>
            <a:r>
              <a:rPr lang="en-US" sz="3200" b="1" dirty="0" smtClean="0">
                <a:solidFill>
                  <a:srgbClr val="002060"/>
                </a:solidFill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</a:rPr>
              <a:t>ЯТКА ЕКОЛОГІЧНОЇ ПОВЕДІНКИ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42984"/>
            <a:ext cx="4714876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400" b="1" dirty="0" smtClean="0">
                <a:solidFill>
                  <a:srgbClr val="92D050"/>
                </a:solidFill>
              </a:rPr>
              <a:t>Врятувати Землю можна, якщо кожен із нас:</a:t>
            </a:r>
            <a:endParaRPr lang="ru-RU" sz="3400" b="1" dirty="0" smtClean="0">
              <a:solidFill>
                <a:srgbClr val="92D050"/>
              </a:solidFill>
            </a:endParaRPr>
          </a:p>
          <a:p>
            <a:pPr lvl="0"/>
            <a:r>
              <a:rPr lang="uk-UA" sz="3400" dirty="0" smtClean="0">
                <a:solidFill>
                  <a:srgbClr val="92D050"/>
                </a:solidFill>
              </a:rPr>
              <a:t>Буде прибирати сміття після відпочинку на природі;</a:t>
            </a:r>
            <a:endParaRPr lang="ru-RU" sz="3400" dirty="0" smtClean="0">
              <a:solidFill>
                <a:srgbClr val="92D050"/>
              </a:solidFill>
            </a:endParaRPr>
          </a:p>
          <a:p>
            <a:pPr lvl="0"/>
            <a:r>
              <a:rPr lang="uk-UA" sz="3400" dirty="0" smtClean="0">
                <a:solidFill>
                  <a:srgbClr val="92D050"/>
                </a:solidFill>
              </a:rPr>
              <a:t>Буде економно використовувати воду, папір, електроенергію;</a:t>
            </a:r>
            <a:endParaRPr lang="ru-RU" sz="3400" dirty="0" smtClean="0">
              <a:solidFill>
                <a:srgbClr val="92D050"/>
              </a:solidFill>
            </a:endParaRPr>
          </a:p>
          <a:p>
            <a:pPr lvl="0"/>
            <a:r>
              <a:rPr lang="uk-UA" sz="3400" dirty="0" smtClean="0">
                <a:solidFill>
                  <a:srgbClr val="92D050"/>
                </a:solidFill>
              </a:rPr>
              <a:t>Посадить не менше одного дерева на рік або зробить гарний квітник під вікнами власного будинку чи школи;</a:t>
            </a:r>
            <a:endParaRPr lang="ru-RU" sz="3400" dirty="0" smtClean="0">
              <a:solidFill>
                <a:srgbClr val="92D050"/>
              </a:solidFill>
            </a:endParaRPr>
          </a:p>
          <a:p>
            <a:pPr lvl="0"/>
            <a:r>
              <a:rPr lang="uk-UA" sz="3400" dirty="0" smtClean="0">
                <a:solidFill>
                  <a:srgbClr val="92D050"/>
                </a:solidFill>
              </a:rPr>
              <a:t>Не буде використовувати косметичні засоби, які тестують на тваринах;</a:t>
            </a:r>
            <a:endParaRPr lang="ru-RU" sz="3400" dirty="0" smtClean="0">
              <a:solidFill>
                <a:srgbClr val="92D050"/>
              </a:solidFill>
            </a:endParaRPr>
          </a:p>
          <a:p>
            <a:pPr lvl="0"/>
            <a:r>
              <a:rPr lang="uk-UA" sz="3400" dirty="0" smtClean="0">
                <a:solidFill>
                  <a:srgbClr val="92D050"/>
                </a:solidFill>
              </a:rPr>
              <a:t>Буде </a:t>
            </a:r>
            <a:r>
              <a:rPr lang="uk-UA" sz="3400" dirty="0" smtClean="0">
                <a:solidFill>
                  <a:srgbClr val="92D050"/>
                </a:solidFill>
              </a:rPr>
              <a:t>користуватися безпечними для екології транспортом і технікою.</a:t>
            </a:r>
            <a:endParaRPr lang="ru-RU" sz="34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-2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4286248" cy="3429024"/>
          </a:xfrm>
          <a:prstGeom prst="rect">
            <a:avLst/>
          </a:prstGeom>
        </p:spPr>
      </p:pic>
      <p:pic>
        <p:nvPicPr>
          <p:cNvPr id="5" name="Рисунок 4" descr="p40_4939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3571900" cy="2714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enkiy-Prints.-Antuan-S.E`kzyupe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40" y="5357826"/>
            <a:ext cx="5000660" cy="135732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rgbClr val="FFC000"/>
                </a:solidFill>
              </a:rPr>
              <a:t>ДЯКУЄМО ЗА УРОК!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428604"/>
            <a:ext cx="6500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«Встав вранці, привів себе до ладу, приведи до ладу свою планету»</a:t>
            </a:r>
          </a:p>
          <a:p>
            <a:pPr algn="r"/>
            <a:r>
              <a:rPr lang="uk-UA" sz="2000" b="1" dirty="0" smtClean="0">
                <a:solidFill>
                  <a:srgbClr val="FFC000"/>
                </a:solidFill>
              </a:rPr>
              <a:t>А. С. Екзюпері «Маленький принц»</a:t>
            </a:r>
            <a:endParaRPr lang="uk-UA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29425.jpg"/>
          <p:cNvPicPr>
            <a:picLocks noChangeAspect="1"/>
          </p:cNvPicPr>
          <p:nvPr/>
        </p:nvPicPr>
        <p:blipFill>
          <a:blip r:embed="rId2">
            <a:lum bright="8000"/>
          </a:blip>
          <a:stretch>
            <a:fillRect/>
          </a:stretch>
        </p:blipFill>
        <p:spPr>
          <a:xfrm>
            <a:off x="3857620" y="3000372"/>
            <a:ext cx="5286380" cy="385762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1) Все від нього навкруги набирається снаги. 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Тільки ранок настає,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Виглянь у віконце!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Всім життя воно дає – променисте… 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C000"/>
                </a:solidFill>
              </a:rPr>
              <a:t>СОНЦЕ</a:t>
            </a: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tro_ven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786058"/>
            <a:ext cx="4500562" cy="407194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2) Названа на честь богині краси, 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Планета з блискавками та із атмосферою,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Але ніхто на цій планеті не живе,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А зветься ця краса….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ВЕНЕРОЮ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70px-NASA_Earth_America_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357430"/>
            <a:ext cx="4929190" cy="450057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3) Океани й континенти, гори й ліс, 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Міста й поля, це, школяр, твоя планета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Називається….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ЗЕМЛЯ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aneta-neptun---interesnye-fakty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450762"/>
            <a:ext cx="5643570" cy="440723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4) Кольорову має атмосферу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Несподівано відкритий цей пустун.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Названий на честь бога океану.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Ви впізнали? Це ж…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НЕПТУН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ranus_3d_space_screensaver_26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643182"/>
            <a:ext cx="5357818" cy="421481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5) В чотири рази більший від Землі,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На боці лежачи, він крутиться, мов пан,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Супутників 15 має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Ще крім того,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А зветься чудо це…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УРАН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rs_foto.jpg"/>
          <p:cNvPicPr>
            <a:picLocks noChangeAspect="1"/>
          </p:cNvPicPr>
          <p:nvPr/>
        </p:nvPicPr>
        <p:blipFill>
          <a:blip r:embed="rId2">
            <a:lum bright="7000" contrast="-10000"/>
          </a:blip>
          <a:stretch>
            <a:fillRect/>
          </a:stretch>
        </p:blipFill>
        <p:spPr>
          <a:xfrm>
            <a:off x="4572000" y="2928935"/>
            <a:ext cx="4572000" cy="3929065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6) Грізний він, немов вогонь,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Сяє нам вночі.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З ким ти знову посваривсь,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Що почервонів?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А секрет твій знаю я,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Друже, охолонь!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Це звичайнісінька іржа,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А не страшний вогонь.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МАРС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0px-Saturn_false_color_Voyag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000372"/>
            <a:ext cx="4929190" cy="385762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214422"/>
            <a:ext cx="7742094" cy="4911741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7) Його неодмінно впізнаєш в лице – </a:t>
            </a:r>
          </a:p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Оточений він суцільним кільцем.</a:t>
            </a:r>
          </a:p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Колись там замерзло багато води,</a:t>
            </a:r>
          </a:p>
          <a:p>
            <a:pPr lvl="0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Лежать на кільці лише лід та сніги.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САТУРН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0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Кросворд «Сонячна система»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4835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560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TS102483575</vt:lpstr>
      <vt:lpstr>ЗОРЯНА МАНДРІВКА МАЛЕНЬКОГО ПРИНЦА.  ПЛАНЕТА  ЗЕМЛЯ. ІНТЕГРОВАНИЙ УРОК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СИНКВЕЙН «ЗЕМЛЯ»</vt:lpstr>
      <vt:lpstr>Слайд 15</vt:lpstr>
      <vt:lpstr>ДЕНЬ ЗЕМЛІ (EARTH DAY)</vt:lpstr>
      <vt:lpstr>Слайд 17</vt:lpstr>
      <vt:lpstr>Слайд 18</vt:lpstr>
      <vt:lpstr>Слайд 19</vt:lpstr>
      <vt:lpstr>ПАМ’ЯТКА ЕКОЛОГІЧНОЇ ПОВЕДІНКИ</vt:lpstr>
      <vt:lpstr> ДЯКУЄМО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НА ПЛАНІ І КАРТІ</dc:title>
  <dc:creator>Arzamas-16</dc:creator>
  <cp:lastModifiedBy>Lena</cp:lastModifiedBy>
  <cp:revision>85</cp:revision>
  <dcterms:created xsi:type="dcterms:W3CDTF">2013-11-16T16:25:58Z</dcterms:created>
  <dcterms:modified xsi:type="dcterms:W3CDTF">2014-03-05T22:15:11Z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